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60" r:id="rId2"/>
    <p:sldId id="258" r:id="rId3"/>
  </p:sldIdLst>
  <p:sldSz cx="6858000" cy="9906000" type="A4"/>
  <p:notesSz cx="6797675" cy="9926638"/>
  <p:embeddedFontLst>
    <p:embeddedFont>
      <p:font typeface="나눔바른고딕" panose="020B0603020101020101" pitchFamily="50" charset="-127"/>
      <p:regular r:id="rId4"/>
      <p:bold r:id="rId5"/>
    </p:embeddedFont>
    <p:embeddedFont>
      <p:font typeface="NanumBarunGothic" panose="020B0603020101020101" pitchFamily="50" charset="-127"/>
      <p:regular r:id="rId6"/>
      <p:bold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37" autoAdjust="0"/>
    <p:restoredTop sz="94660"/>
  </p:normalViewPr>
  <p:slideViewPr>
    <p:cSldViewPr snapToGrid="0">
      <p:cViewPr varScale="1">
        <p:scale>
          <a:sx n="78" d="100"/>
          <a:sy n="78" d="100"/>
        </p:scale>
        <p:origin x="274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768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628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671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322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988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420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879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402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94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584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488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40BE-5779-4C0C-9860-34B1C4173B7C}" type="datetimeFigureOut">
              <a:rPr lang="ko-KR" altLang="en-US" smtClean="0"/>
              <a:t>2018-05-28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57B5E-05A7-4E37-BA6A-DFCE31A978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148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464128" y="602673"/>
            <a:ext cx="6234545" cy="9005455"/>
          </a:xfrm>
          <a:prstGeom prst="roundRect">
            <a:avLst>
              <a:gd name="adj" fmla="val 1348"/>
            </a:avLst>
          </a:prstGeom>
          <a:noFill/>
          <a:ln w="254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11728" y="450273"/>
            <a:ext cx="6234545" cy="9005455"/>
          </a:xfrm>
          <a:prstGeom prst="roundRect">
            <a:avLst>
              <a:gd name="adj" fmla="val 1348"/>
            </a:avLst>
          </a:prstGeom>
          <a:solidFill>
            <a:schemeClr val="bg1"/>
          </a:solidFill>
          <a:ln w="254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4">
            <a:extLst>
              <a:ext uri="{FF2B5EF4-FFF2-40B4-BE49-F238E27FC236}">
                <a16:creationId xmlns:a16="http://schemas.microsoft.com/office/drawing/2014/main" id="{3AFAC2B9-1409-4A7A-B81F-12CD393736C4}"/>
              </a:ext>
            </a:extLst>
          </p:cNvPr>
          <p:cNvSpPr txBox="1"/>
          <p:nvPr/>
        </p:nvSpPr>
        <p:spPr>
          <a:xfrm>
            <a:off x="3100521" y="4378575"/>
            <a:ext cx="8082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spc="100" dirty="0" smtClean="0">
                <a:solidFill>
                  <a:srgbClr val="4D4D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TEAM</a:t>
            </a:r>
            <a:r>
              <a:rPr lang="ko-KR" altLang="en-US" sz="1000" b="1" spc="100" dirty="0" smtClean="0">
                <a:solidFill>
                  <a:srgbClr val="4D4D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000" b="1" spc="100" dirty="0" smtClean="0">
                <a:solidFill>
                  <a:srgbClr val="4D4D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12</a:t>
            </a:r>
            <a:endParaRPr lang="ko-KR" altLang="en-US" sz="1000" b="1" spc="100" dirty="0">
              <a:solidFill>
                <a:srgbClr val="4D4D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7" name="Straight Connector 10">
            <a:extLst>
              <a:ext uri="{FF2B5EF4-FFF2-40B4-BE49-F238E27FC236}">
                <a16:creationId xmlns:a16="http://schemas.microsoft.com/office/drawing/2014/main" id="{9E264761-920C-4812-A787-FB07C1BC113E}"/>
              </a:ext>
            </a:extLst>
          </p:cNvPr>
          <p:cNvCxnSpPr>
            <a:cxnSpLocks/>
          </p:cNvCxnSpPr>
          <p:nvPr/>
        </p:nvCxnSpPr>
        <p:spPr>
          <a:xfrm>
            <a:off x="792504" y="4501685"/>
            <a:ext cx="2160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10">
            <a:extLst>
              <a:ext uri="{FF2B5EF4-FFF2-40B4-BE49-F238E27FC236}">
                <a16:creationId xmlns:a16="http://schemas.microsoft.com/office/drawing/2014/main" id="{67DE7861-8CF7-4F3F-84AB-451DB00D0D48}"/>
              </a:ext>
            </a:extLst>
          </p:cNvPr>
          <p:cNvCxnSpPr>
            <a:cxnSpLocks/>
          </p:cNvCxnSpPr>
          <p:nvPr/>
        </p:nvCxnSpPr>
        <p:spPr>
          <a:xfrm>
            <a:off x="4000726" y="4499094"/>
            <a:ext cx="2160000" cy="2591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507C7CE5-9B76-4498-AE9C-87B90248A3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417" y="3909198"/>
            <a:ext cx="493930" cy="49393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AF1CC46-278F-4027-857E-CEB84441D5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683" y="4688041"/>
            <a:ext cx="612000" cy="816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973ED9A-73B2-4D6C-AD21-930816598EC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348" y="4696215"/>
            <a:ext cx="612000" cy="81599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35CEDD4-CBD7-4258-AA89-33D994953BA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382" y="4691786"/>
            <a:ext cx="612000" cy="816002"/>
          </a:xfrm>
          <a:prstGeom prst="rect">
            <a:avLst/>
          </a:prstGeom>
        </p:spPr>
      </p:pic>
      <p:sp>
        <p:nvSpPr>
          <p:cNvPr id="14" name="TextBox 99">
            <a:extLst>
              <a:ext uri="{FF2B5EF4-FFF2-40B4-BE49-F238E27FC236}">
                <a16:creationId xmlns:a16="http://schemas.microsoft.com/office/drawing/2014/main" id="{21704CED-DC93-4E8A-A2EE-3984A12BD86C}"/>
              </a:ext>
            </a:extLst>
          </p:cNvPr>
          <p:cNvSpPr txBox="1"/>
          <p:nvPr/>
        </p:nvSpPr>
        <p:spPr>
          <a:xfrm>
            <a:off x="1601757" y="5596186"/>
            <a:ext cx="54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spc="2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장</a:t>
            </a:r>
            <a:endParaRPr lang="en-US" altLang="ko-KR" sz="1000" spc="20" dirty="0">
              <a:solidFill>
                <a:srgbClr val="77777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000" spc="4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황용환</a:t>
            </a:r>
          </a:p>
        </p:txBody>
      </p:sp>
      <p:sp>
        <p:nvSpPr>
          <p:cNvPr id="15" name="TextBox 100">
            <a:extLst>
              <a:ext uri="{FF2B5EF4-FFF2-40B4-BE49-F238E27FC236}">
                <a16:creationId xmlns:a16="http://schemas.microsoft.com/office/drawing/2014/main" id="{6380C37E-3FC9-4EE2-AA76-A5069A66AAFD}"/>
              </a:ext>
            </a:extLst>
          </p:cNvPr>
          <p:cNvSpPr txBox="1"/>
          <p:nvPr/>
        </p:nvSpPr>
        <p:spPr>
          <a:xfrm>
            <a:off x="2595667" y="5591329"/>
            <a:ext cx="54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spc="2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원</a:t>
            </a:r>
            <a:endParaRPr lang="en-US" altLang="ko-KR" sz="1000" spc="20" dirty="0">
              <a:solidFill>
                <a:srgbClr val="77777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000" spc="4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김선규</a:t>
            </a:r>
          </a:p>
        </p:txBody>
      </p:sp>
      <p:sp>
        <p:nvSpPr>
          <p:cNvPr id="16" name="TextBox 101">
            <a:extLst>
              <a:ext uri="{FF2B5EF4-FFF2-40B4-BE49-F238E27FC236}">
                <a16:creationId xmlns:a16="http://schemas.microsoft.com/office/drawing/2014/main" id="{EBBE9768-630C-4933-BCF8-DE23EBC100DC}"/>
              </a:ext>
            </a:extLst>
          </p:cNvPr>
          <p:cNvSpPr txBox="1"/>
          <p:nvPr/>
        </p:nvSpPr>
        <p:spPr>
          <a:xfrm>
            <a:off x="3650600" y="5587892"/>
            <a:ext cx="54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spc="2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원</a:t>
            </a:r>
            <a:endParaRPr lang="en-US" altLang="ko-KR" sz="1000" spc="20" dirty="0">
              <a:solidFill>
                <a:srgbClr val="77777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000" spc="40" dirty="0" err="1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오근택</a:t>
            </a:r>
            <a:endParaRPr lang="ko-KR" altLang="en-US" sz="1000" spc="40" dirty="0">
              <a:solidFill>
                <a:srgbClr val="77777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02">
            <a:extLst>
              <a:ext uri="{FF2B5EF4-FFF2-40B4-BE49-F238E27FC236}">
                <a16:creationId xmlns:a16="http://schemas.microsoft.com/office/drawing/2014/main" id="{47B27E8F-7EAD-4D53-9661-154983CF6577}"/>
              </a:ext>
            </a:extLst>
          </p:cNvPr>
          <p:cNvSpPr txBox="1"/>
          <p:nvPr/>
        </p:nvSpPr>
        <p:spPr>
          <a:xfrm>
            <a:off x="4655634" y="5596186"/>
            <a:ext cx="54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spc="2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원</a:t>
            </a:r>
            <a:endParaRPr lang="en-US" altLang="ko-KR" sz="1000" spc="20" dirty="0">
              <a:solidFill>
                <a:srgbClr val="77777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000" spc="4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이상욱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72CEDE3-3BDB-4659-8612-3809096038C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405" y="4687406"/>
            <a:ext cx="610200" cy="813599"/>
          </a:xfrm>
          <a:prstGeom prst="rect">
            <a:avLst/>
          </a:prstGeom>
        </p:spPr>
      </p:pic>
      <p:sp>
        <p:nvSpPr>
          <p:cNvPr id="19" name="TextBox 5"/>
          <p:cNvSpPr txBox="1"/>
          <p:nvPr/>
        </p:nvSpPr>
        <p:spPr>
          <a:xfrm>
            <a:off x="2883669" y="6471963"/>
            <a:ext cx="11993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spc="100" dirty="0">
                <a:solidFill>
                  <a:srgbClr val="4D4D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 INFO</a:t>
            </a:r>
            <a:endParaRPr lang="ko-KR" altLang="en-US" sz="1000" b="1" spc="100" dirty="0">
              <a:solidFill>
                <a:srgbClr val="4D4D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TextBox 46">
            <a:extLst>
              <a:ext uri="{FF2B5EF4-FFF2-40B4-BE49-F238E27FC236}">
                <a16:creationId xmlns:a16="http://schemas.microsoft.com/office/drawing/2014/main" id="{ECA7D502-D81D-463C-8E75-CADD39CDCE9B}"/>
              </a:ext>
            </a:extLst>
          </p:cNvPr>
          <p:cNvSpPr txBox="1"/>
          <p:nvPr/>
        </p:nvSpPr>
        <p:spPr>
          <a:xfrm>
            <a:off x="1070356" y="6865200"/>
            <a:ext cx="4868562" cy="1810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rgbClr val="333333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“ 나의 손글씨가 폰트로 만들어진다면 </a:t>
            </a:r>
            <a:r>
              <a:rPr lang="en-US" altLang="ko-KR" sz="1000" b="1" dirty="0">
                <a:solidFill>
                  <a:srgbClr val="333333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? “</a:t>
            </a:r>
          </a:p>
          <a:p>
            <a:pPr algn="ctr">
              <a:spcBef>
                <a:spcPts val="100"/>
              </a:spcBef>
            </a:pPr>
            <a:endParaRPr lang="ko-KR" altLang="en-US" sz="10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atinLnBrk="0"/>
            <a:r>
              <a:rPr lang="ko-KR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기존에 폰트는 기업 간의 거래 혹은 상업적인 목적으로 사용하기 위해 제작되었다</a:t>
            </a:r>
            <a:r>
              <a:rPr lang="en-US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 </a:t>
            </a:r>
            <a:r>
              <a:rPr lang="ko-KR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또한 한글 폰트 생성을 하기 위해서는</a:t>
            </a:r>
            <a:r>
              <a:rPr lang="en-US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11,172</a:t>
            </a:r>
            <a:r>
              <a:rPr lang="ko-KR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자의 글자를 포토샵과 일러스트레이터를 이용하여 작업해야 한다</a:t>
            </a:r>
            <a:r>
              <a:rPr lang="en-US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 </a:t>
            </a:r>
            <a:r>
              <a:rPr lang="ko-KR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이는 모두 수작업으로 진행되어 막대한 시간과 비용이 소요된다</a:t>
            </a:r>
            <a:r>
              <a:rPr lang="en-US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 </a:t>
            </a:r>
            <a:r>
              <a:rPr lang="ko-KR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그 결과</a:t>
            </a:r>
            <a:r>
              <a:rPr lang="en-US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, </a:t>
            </a:r>
            <a:r>
              <a:rPr lang="ko-KR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일반인은 다양한 폰트를 제작하고</a:t>
            </a:r>
            <a:r>
              <a:rPr lang="en-US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, </a:t>
            </a:r>
            <a:r>
              <a:rPr lang="ko-KR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사용하는데 어려움이 있다</a:t>
            </a:r>
            <a:r>
              <a:rPr lang="en-US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 </a:t>
            </a:r>
            <a:endParaRPr lang="ko-KR" altLang="ko-KR" sz="10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atinLnBrk="0"/>
            <a:r>
              <a:rPr lang="en-US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 </a:t>
            </a:r>
            <a:r>
              <a:rPr lang="ko-KR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우리는 이런 단점을 보완하여 자신만의 폰트를 직접 생성하고 싶은 유저들에게 ‘나만의 폰트’ 소프트웨어를 제공하여 많은 시간과 비용을 들이지 않고 자신만의 폰트를 손쉽게 생성할 수 있는 것을 목표로 한다</a:t>
            </a:r>
            <a:r>
              <a:rPr lang="en-US" altLang="ko-KR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  <a:endParaRPr lang="ko-KR" altLang="ko-KR" sz="10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spcBef>
                <a:spcPts val="100"/>
              </a:spcBef>
            </a:pPr>
            <a:r>
              <a:rPr lang="ko-KR" altLang="en-US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/>
            </a:r>
            <a:br>
              <a:rPr lang="ko-KR" altLang="en-US" sz="1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</a:br>
            <a:r>
              <a:rPr lang="ko-KR" altLang="en-US" sz="1000" b="1" spc="-8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사용자 글씨체의 폰트</a:t>
            </a:r>
            <a:r>
              <a:rPr lang="ko-KR" altLang="en-US" sz="1000" spc="-8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1000" spc="-8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=</a:t>
            </a:r>
            <a:r>
              <a:rPr lang="ko-KR" altLang="en-US" sz="1000" spc="-8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ko-KR" altLang="en-US" sz="1000" spc="-80" dirty="0">
                <a:solidFill>
                  <a:srgbClr val="777777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입력 받은 글자</a:t>
            </a:r>
            <a:r>
              <a:rPr lang="ko-KR" altLang="en-US" sz="1000" spc="-8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1000" spc="-8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+</a:t>
            </a:r>
            <a:r>
              <a:rPr lang="ko-KR" altLang="en-US" sz="1000" spc="-8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ko-KR" altLang="en-US" sz="1000" b="1" spc="-80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생성한</a:t>
            </a:r>
            <a:r>
              <a:rPr lang="ko-KR" altLang="en-US" sz="1000" b="1" spc="-8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ko-KR" altLang="en-US" sz="1000" b="1" spc="-80" dirty="0" smtClean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글자</a:t>
            </a:r>
            <a:endParaRPr lang="en-US" altLang="ko-KR" sz="1000" b="1" spc="-8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cxnSp>
        <p:nvCxnSpPr>
          <p:cNvPr id="21" name="Straight Connector 10"/>
          <p:cNvCxnSpPr>
            <a:cxnSpLocks/>
          </p:cNvCxnSpPr>
          <p:nvPr/>
        </p:nvCxnSpPr>
        <p:spPr>
          <a:xfrm>
            <a:off x="792504" y="6597664"/>
            <a:ext cx="1980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51">
            <a:extLst>
              <a:ext uri="{FF2B5EF4-FFF2-40B4-BE49-F238E27FC236}">
                <a16:creationId xmlns:a16="http://schemas.microsoft.com/office/drawing/2014/main" id="{FCD9EE2F-C71E-4CAF-93EE-D4D932BF84AE}"/>
              </a:ext>
            </a:extLst>
          </p:cNvPr>
          <p:cNvCxnSpPr>
            <a:cxnSpLocks/>
          </p:cNvCxnSpPr>
          <p:nvPr/>
        </p:nvCxnSpPr>
        <p:spPr>
          <a:xfrm>
            <a:off x="4140916" y="6595073"/>
            <a:ext cx="1980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8392F044-0F40-4532-A943-D5332F50610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847" y="6084109"/>
            <a:ext cx="403581" cy="349386"/>
          </a:xfrm>
          <a:prstGeom prst="rect">
            <a:avLst/>
          </a:prstGeom>
        </p:spPr>
      </p:pic>
      <p:pic>
        <p:nvPicPr>
          <p:cNvPr id="24" name="Picture 3">
            <a:extLst>
              <a:ext uri="{FF2B5EF4-FFF2-40B4-BE49-F238E27FC236}">
                <a16:creationId xmlns:a16="http://schemas.microsoft.com/office/drawing/2014/main" id="{B9682E2D-7CDF-8A46-BA1E-36BFF6F148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11" y="435155"/>
            <a:ext cx="6530578" cy="338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536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모서리가 둥근 직사각형 32"/>
          <p:cNvSpPr/>
          <p:nvPr/>
        </p:nvSpPr>
        <p:spPr>
          <a:xfrm>
            <a:off x="464128" y="602673"/>
            <a:ext cx="6234545" cy="9005455"/>
          </a:xfrm>
          <a:prstGeom prst="roundRect">
            <a:avLst>
              <a:gd name="adj" fmla="val 1348"/>
            </a:avLst>
          </a:prstGeom>
          <a:noFill/>
          <a:ln w="254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303057" y="359036"/>
            <a:ext cx="6234545" cy="9005455"/>
          </a:xfrm>
          <a:prstGeom prst="roundRect">
            <a:avLst>
              <a:gd name="adj" fmla="val 1348"/>
            </a:avLst>
          </a:prstGeom>
          <a:solidFill>
            <a:schemeClr val="bg1"/>
          </a:solidFill>
          <a:ln w="254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r-IN" altLang="ko-KR" dirty="0"/>
              <a:t>KakaoTalk_Photo_2018-05-28-15-09-01_20.png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7034E6-2F16-4AED-AB0E-F2255E08E4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72" y="4306250"/>
            <a:ext cx="3093339" cy="1731858"/>
          </a:xfrm>
          <a:prstGeom prst="rect">
            <a:avLst/>
          </a:prstGeom>
        </p:spPr>
      </p:pic>
      <p:cxnSp>
        <p:nvCxnSpPr>
          <p:cNvPr id="6" name="Straight Connector 92"/>
          <p:cNvCxnSpPr/>
          <p:nvPr/>
        </p:nvCxnSpPr>
        <p:spPr>
          <a:xfrm>
            <a:off x="4435893" y="4153067"/>
            <a:ext cx="1800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7"/>
          <p:cNvCxnSpPr/>
          <p:nvPr/>
        </p:nvCxnSpPr>
        <p:spPr>
          <a:xfrm>
            <a:off x="576072" y="4153067"/>
            <a:ext cx="1800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61"/>
          <p:cNvCxnSpPr/>
          <p:nvPr/>
        </p:nvCxnSpPr>
        <p:spPr>
          <a:xfrm>
            <a:off x="576072" y="1087371"/>
            <a:ext cx="1980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84"/>
          <p:cNvCxnSpPr/>
          <p:nvPr/>
        </p:nvCxnSpPr>
        <p:spPr>
          <a:xfrm>
            <a:off x="4248382" y="1096306"/>
            <a:ext cx="1980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63">
            <a:extLst>
              <a:ext uri="{FF2B5EF4-FFF2-40B4-BE49-F238E27FC236}">
                <a16:creationId xmlns:a16="http://schemas.microsoft.com/office/drawing/2014/main" id="{55F995DB-F692-44C4-9880-151BD7935DE6}"/>
              </a:ext>
            </a:extLst>
          </p:cNvPr>
          <p:cNvSpPr txBox="1"/>
          <p:nvPr/>
        </p:nvSpPr>
        <p:spPr>
          <a:xfrm>
            <a:off x="448668" y="2228258"/>
            <a:ext cx="2811489" cy="1225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"/>
              </a:spcBef>
              <a:spcAft>
                <a:spcPts val="100"/>
              </a:spcAft>
            </a:pP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en-US" altLang="ko-KR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GAN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</a:t>
            </a:r>
            <a:r>
              <a:rPr lang="en-US" altLang="ko-KR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Generative</a:t>
            </a:r>
            <a:r>
              <a:rPr lang="ko-KR" altLang="en-US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900" spc="2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Adversarial Networks </a:t>
            </a:r>
            <a:r>
              <a:rPr lang="ko-KR" altLang="en-US" sz="900" spc="2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약자</a:t>
            </a:r>
            <a:r>
              <a:rPr lang="ko-KR" altLang="en-US" sz="900" spc="-3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이다</a:t>
            </a:r>
            <a:r>
              <a:rPr lang="en-US" altLang="ko-KR" sz="900" spc="-3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900" spc="-3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이름에서 보이듯이 서로 </a:t>
            </a:r>
            <a:r>
              <a:rPr lang="ko-KR" altLang="en-US" sz="900" b="1" spc="-30" dirty="0">
                <a:solidFill>
                  <a:srgbClr val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대립</a:t>
            </a:r>
            <a:r>
              <a:rPr lang="ko-KR" altLang="en-US" sz="900" spc="-3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하여서 싸우는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900" spc="-2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Network</a:t>
            </a:r>
            <a:r>
              <a:rPr lang="ko-KR" altLang="en-US" sz="900" spc="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인데</a:t>
            </a:r>
            <a:r>
              <a:rPr lang="en-US" altLang="ko-KR" sz="900" spc="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900" b="1" spc="10" dirty="0">
                <a:solidFill>
                  <a:srgbClr val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en-US" altLang="ko-KR" sz="900" spc="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900" spc="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en-US" altLang="ko-KR" sz="900" b="1" spc="10" dirty="0">
                <a:solidFill>
                  <a:srgbClr val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en-US" altLang="ko-KR" sz="900" spc="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900" spc="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대립하는 구조이다</a:t>
            </a:r>
            <a:r>
              <a:rPr lang="en-US" altLang="ko-KR" sz="900" spc="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spcBef>
                <a:spcPts val="100"/>
              </a:spcBef>
              <a:spcAft>
                <a:spcPts val="100"/>
              </a:spcAft>
            </a:pPr>
            <a:r>
              <a:rPr lang="ko-KR" altLang="en-US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en-US" altLang="ko-KR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ko-KR" altLang="en-US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가짜</a:t>
            </a:r>
            <a:r>
              <a:rPr lang="ko-KR" altLang="en-US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데이터를</a:t>
            </a:r>
            <a:r>
              <a:rPr lang="ko-KR" altLang="en-US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생성하고 </a:t>
            </a:r>
            <a:r>
              <a:rPr lang="en-US" altLang="ko-KR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Discriminator</a:t>
            </a:r>
            <a:r>
              <a:rPr lang="ko-KR" altLang="en-US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</a:t>
            </a:r>
            <a:r>
              <a:rPr lang="en-US" altLang="ko-KR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</a:t>
            </a:r>
            <a:r>
              <a:rPr lang="en-US" altLang="ko-KR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생성한 </a:t>
            </a:r>
            <a:r>
              <a:rPr lang="ko-KR" altLang="en-US" sz="900" spc="-2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데이터가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900" spc="-2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진짜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900" spc="-2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데이터인지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900" spc="-2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가짜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데이터인지 구분한다</a:t>
            </a:r>
            <a:r>
              <a:rPr lang="en-US" altLang="ko-KR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과정을 통해 </a:t>
            </a:r>
            <a:r>
              <a:rPr lang="en-US" altLang="ko-KR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Generator</a:t>
            </a:r>
            <a:r>
              <a:rPr lang="ko-KR" altLang="en-US" sz="90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가 </a:t>
            </a:r>
            <a:r>
              <a:rPr lang="ko-KR" altLang="en-US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진짜 데이터와 같은 가짜 데이터를 만들 수 있도록 학습한다</a:t>
            </a:r>
            <a:r>
              <a:rPr lang="en-US" altLang="ko-KR" sz="90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900" dirty="0">
              <a:solidFill>
                <a:srgbClr val="87878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TextBox 64">
            <a:extLst>
              <a:ext uri="{FF2B5EF4-FFF2-40B4-BE49-F238E27FC236}">
                <a16:creationId xmlns:a16="http://schemas.microsoft.com/office/drawing/2014/main" id="{DEAEA0A5-457F-4C8E-B444-7C766A111BD3}"/>
              </a:ext>
            </a:extLst>
          </p:cNvPr>
          <p:cNvSpPr txBox="1"/>
          <p:nvPr/>
        </p:nvSpPr>
        <p:spPr>
          <a:xfrm>
            <a:off x="3513087" y="2266794"/>
            <a:ext cx="2863446" cy="911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  <a:spcBef>
                <a:spcPts val="100"/>
              </a:spcBef>
              <a:spcAft>
                <a:spcPts val="100"/>
              </a:spcAft>
            </a:pPr>
            <a:r>
              <a:rPr lang="ko-KR" altLang="en-US" sz="950" b="1" dirty="0">
                <a:solidFill>
                  <a:srgbClr val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en-US" altLang="ko-KR" sz="950" b="1" dirty="0">
                <a:solidFill>
                  <a:srgbClr val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DiscoGAN</a:t>
            </a:r>
            <a:r>
              <a:rPr lang="ko-KR" altLang="en-US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 </a:t>
            </a:r>
            <a:r>
              <a:rPr lang="en-US" altLang="ko-KR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DiscoveryGAN</a:t>
            </a:r>
            <a:r>
              <a:rPr lang="ko-KR" altLang="en-US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준말이다</a:t>
            </a:r>
            <a:r>
              <a:rPr lang="en-US" altLang="ko-KR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ts val="1200"/>
              </a:lnSpc>
              <a:spcBef>
                <a:spcPts val="100"/>
              </a:spcBef>
              <a:spcAft>
                <a:spcPts val="100"/>
              </a:spcAft>
            </a:pPr>
            <a:r>
              <a:rPr lang="ko-KR" altLang="en-US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lang="en-US" altLang="ko-KR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DiscoGAN</a:t>
            </a:r>
            <a:r>
              <a:rPr lang="ko-KR" altLang="en-US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어떠한 </a:t>
            </a:r>
            <a:r>
              <a:rPr lang="ko-KR" altLang="en-US" sz="95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특징을 가진 데이터를</a:t>
            </a:r>
            <a:r>
              <a:rPr lang="ko-KR" altLang="en-US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가지고 </a:t>
            </a:r>
            <a:r>
              <a:rPr lang="ko-KR" altLang="en-US" sz="950" b="1" spc="-10" dirty="0">
                <a:solidFill>
                  <a:srgbClr val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특징은 유지한 채 </a:t>
            </a:r>
            <a:r>
              <a:rPr lang="ko-KR" altLang="en-US" sz="950" spc="-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다른 영역의</a:t>
            </a:r>
            <a:r>
              <a:rPr lang="ko-KR" altLang="en-US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물체로 만드는 것이다</a:t>
            </a:r>
            <a:r>
              <a:rPr lang="en-US" altLang="ko-KR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ts val="1200"/>
              </a:lnSpc>
              <a:spcBef>
                <a:spcPts val="100"/>
              </a:spcBef>
              <a:spcAft>
                <a:spcPts val="100"/>
              </a:spcAft>
            </a:pPr>
            <a:r>
              <a:rPr lang="ko-KR" altLang="en-US" sz="950" spc="1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따라서 특징은 유치한 채 형태만 바꾸는 것에 </a:t>
            </a:r>
            <a:r>
              <a:rPr lang="ko-KR" altLang="en-US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최적화된 </a:t>
            </a:r>
            <a:r>
              <a:rPr lang="en-US" altLang="ko-KR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DiscoGAN</a:t>
            </a:r>
            <a:r>
              <a:rPr lang="ko-KR" altLang="en-US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 </a:t>
            </a:r>
            <a:r>
              <a:rPr lang="en-US" altLang="ko-KR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 Font </a:t>
            </a:r>
            <a:r>
              <a:rPr lang="ko-KR" altLang="en-US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프로젝트에 적합하다</a:t>
            </a:r>
            <a:r>
              <a:rPr lang="en-US" altLang="ko-KR" sz="950" dirty="0">
                <a:solidFill>
                  <a:srgbClr val="87878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950" dirty="0">
              <a:solidFill>
                <a:srgbClr val="87878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TextBox 88">
            <a:extLst>
              <a:ext uri="{FF2B5EF4-FFF2-40B4-BE49-F238E27FC236}">
                <a16:creationId xmlns:a16="http://schemas.microsoft.com/office/drawing/2014/main" id="{69AEE629-DB29-465D-A261-FB359BECEE4A}"/>
              </a:ext>
            </a:extLst>
          </p:cNvPr>
          <p:cNvSpPr txBox="1"/>
          <p:nvPr/>
        </p:nvSpPr>
        <p:spPr>
          <a:xfrm>
            <a:off x="3479361" y="6817960"/>
            <a:ext cx="286855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kumimoji="1" lang="ko-KR" altLang="en-US" sz="900" spc="11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</a:t>
            </a:r>
            <a:r>
              <a:rPr kumimoji="1" lang="en-US" altLang="ko-KR" sz="900" spc="11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MyFont</a:t>
            </a:r>
            <a:r>
              <a:rPr kumimoji="1" lang="ko-KR" altLang="en-US" sz="900" spc="11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는 나만의 폰트를 제작하여 사용자들에 </a:t>
            </a:r>
            <a:r>
              <a:rPr kumimoji="1" lang="ko-KR" altLang="en-US" sz="900" spc="9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색다른 경험을 느끼게 할 수 있다</a:t>
            </a:r>
            <a:r>
              <a:rPr kumimoji="1" lang="en-US" altLang="ko-KR" sz="900" spc="9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r>
              <a:rPr kumimoji="1" lang="ko-KR" altLang="en-US" sz="900" spc="9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기존에 있던 정해진 </a:t>
            </a:r>
            <a:r>
              <a:rPr kumimoji="1" lang="ko-KR" altLang="en-US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폰트와는 다르게 본인이 직접 만든 폰트를 누구나 손쉽게 사용할 수 있다</a:t>
            </a:r>
            <a:r>
              <a:rPr kumimoji="1" lang="en-US" altLang="ko-KR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ts val="1200"/>
              </a:lnSpc>
            </a:pPr>
            <a:r>
              <a:rPr kumimoji="1" lang="ko-KR" altLang="en-US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</a:t>
            </a:r>
            <a:r>
              <a:rPr kumimoji="1" lang="ko-KR" altLang="en-US" sz="90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연예인이 자필로 쓴 문구가 있다면 이를 인식해서 연</a:t>
            </a:r>
            <a:r>
              <a:rPr kumimoji="1" lang="ko-KR" altLang="en-US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예인의 </a:t>
            </a:r>
            <a:r>
              <a:rPr kumimoji="1" lang="ko-KR" altLang="en-US" sz="90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글씨체를 폰트로 이용할 수 있으며 </a:t>
            </a:r>
            <a:r>
              <a:rPr kumimoji="1" lang="ko-KR" altLang="en-US" sz="900" dirty="0" smtClean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뿐만 아니라 </a:t>
            </a:r>
            <a:r>
              <a:rPr kumimoji="1" lang="ko-KR" altLang="en-US" sz="90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</a:t>
            </a:r>
            <a:r>
              <a:rPr kumimoji="1" lang="ko-KR" altLang="en-US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업적으로 영화 포스터에도 큰 비용을 들이지 않고 폰트를 </a:t>
            </a:r>
            <a:r>
              <a:rPr kumimoji="1" lang="ko-KR" altLang="en-US" sz="90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제작하여 사용할 수 있어</a:t>
            </a:r>
            <a:r>
              <a:rPr kumimoji="1" lang="en-US" altLang="ko-KR" sz="90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1" lang="ko-KR" altLang="en-US" sz="90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폰트 제작 비용을 절감할 수 있다</a:t>
            </a:r>
            <a:r>
              <a:rPr kumimoji="1" lang="en-US" altLang="ko-KR" sz="900" dirty="0" smtClean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r>
              <a:rPr kumimoji="1" lang="ko-KR" altLang="en-US" sz="900" dirty="0" smtClean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kumimoji="1" lang="en-US" altLang="ko-KR" sz="900" dirty="0">
              <a:solidFill>
                <a:srgbClr val="77777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ts val="1200"/>
              </a:lnSpc>
            </a:pPr>
            <a:r>
              <a:rPr kumimoji="1" lang="ko-KR" altLang="en-US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이를 이용하여 핸드폰이나 메신저의 폰트로 사용할 수 있으며</a:t>
            </a:r>
            <a:r>
              <a:rPr kumimoji="1" lang="en-US" altLang="ko-KR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1" lang="ko-KR" altLang="en-US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깔끔한 글씨체를 이용하여 </a:t>
            </a:r>
            <a:r>
              <a:rPr kumimoji="1" lang="en-US" altLang="ko-KR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PPT</a:t>
            </a:r>
            <a:r>
              <a:rPr kumimoji="1" lang="ko-KR" altLang="en-US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발표자료에서 사용할 수 있으며 자신의 필기체로 된 폰트를 사용하여 펜으로 종이에 글을 작성하는 것보다 워드로  타이핑하는 것이 익숙한 사람에게도 손쉽게 </a:t>
            </a:r>
            <a:r>
              <a:rPr kumimoji="1" lang="ko-KR" altLang="en-US" sz="900" spc="80" dirty="0" err="1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손글씨를</a:t>
            </a:r>
            <a:r>
              <a:rPr kumimoji="1" lang="ko-KR" altLang="en-US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제공할 수 있다</a:t>
            </a:r>
            <a:r>
              <a:rPr kumimoji="1" lang="en-US" altLang="ko-KR" sz="900" spc="80" dirty="0">
                <a:solidFill>
                  <a:srgbClr val="77777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>
              <a:lnSpc>
                <a:spcPts val="1200"/>
              </a:lnSpc>
            </a:pPr>
            <a:endParaRPr kumimoji="1" lang="ko-KR" altLang="en-US" sz="900" dirty="0"/>
          </a:p>
        </p:txBody>
      </p:sp>
      <p:cxnSp>
        <p:nvCxnSpPr>
          <p:cNvPr id="35" name="Straight Connector 60"/>
          <p:cNvCxnSpPr/>
          <p:nvPr/>
        </p:nvCxnSpPr>
        <p:spPr>
          <a:xfrm>
            <a:off x="3444764" y="6698078"/>
            <a:ext cx="0" cy="2424785"/>
          </a:xfrm>
          <a:prstGeom prst="line">
            <a:avLst/>
          </a:prstGeom>
          <a:ln w="19050"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그림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17" y="1418100"/>
            <a:ext cx="894278" cy="689339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0478" y="1538553"/>
            <a:ext cx="1240163" cy="519031"/>
          </a:xfrm>
          <a:prstGeom prst="rect">
            <a:avLst/>
          </a:prstGeom>
        </p:spPr>
      </p:pic>
      <p:grpSp>
        <p:nvGrpSpPr>
          <p:cNvPr id="42" name="그룹 41"/>
          <p:cNvGrpSpPr/>
          <p:nvPr/>
        </p:nvGrpSpPr>
        <p:grpSpPr>
          <a:xfrm>
            <a:off x="3835228" y="1259577"/>
            <a:ext cx="2485440" cy="806541"/>
            <a:chOff x="764704" y="2936776"/>
            <a:chExt cx="4752528" cy="1440160"/>
          </a:xfrm>
        </p:grpSpPr>
        <p:grpSp>
          <p:nvGrpSpPr>
            <p:cNvPr id="43" name="그룹 42"/>
            <p:cNvGrpSpPr/>
            <p:nvPr/>
          </p:nvGrpSpPr>
          <p:grpSpPr>
            <a:xfrm>
              <a:off x="3140968" y="3461725"/>
              <a:ext cx="2376264" cy="390261"/>
              <a:chOff x="0" y="4753494"/>
              <a:chExt cx="6858000" cy="767311"/>
            </a:xfrm>
          </p:grpSpPr>
          <p:pic>
            <p:nvPicPr>
              <p:cNvPr id="45" name="그림 4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4753494"/>
                <a:ext cx="6858000" cy="399011"/>
              </a:xfrm>
              <a:prstGeom prst="rect">
                <a:avLst/>
              </a:prstGeom>
            </p:spPr>
          </p:pic>
          <p:pic>
            <p:nvPicPr>
              <p:cNvPr id="46" name="그림 4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89200" y="5152505"/>
                <a:ext cx="1879600" cy="368300"/>
              </a:xfrm>
              <a:prstGeom prst="rect">
                <a:avLst/>
              </a:prstGeom>
            </p:spPr>
          </p:pic>
        </p:grpSp>
        <p:pic>
          <p:nvPicPr>
            <p:cNvPr id="44" name="그림 4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64704" y="2936776"/>
              <a:ext cx="2071297" cy="1440160"/>
            </a:xfrm>
            <a:prstGeom prst="rect">
              <a:avLst/>
            </a:prstGeom>
          </p:spPr>
        </p:pic>
      </p:grpSp>
      <p:cxnSp>
        <p:nvCxnSpPr>
          <p:cNvPr id="47" name="Straight Connector 60"/>
          <p:cNvCxnSpPr/>
          <p:nvPr/>
        </p:nvCxnSpPr>
        <p:spPr>
          <a:xfrm>
            <a:off x="3420330" y="1310654"/>
            <a:ext cx="0" cy="2148577"/>
          </a:xfrm>
          <a:prstGeom prst="line">
            <a:avLst/>
          </a:prstGeom>
          <a:ln w="19050"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12"/>
          <p:cNvSpPr txBox="1"/>
          <p:nvPr/>
        </p:nvSpPr>
        <p:spPr>
          <a:xfrm>
            <a:off x="390096" y="6750070"/>
            <a:ext cx="3221886" cy="2550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&gt;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mr-IN" altLang="ko-KR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HOME</a:t>
            </a:r>
            <a:endParaRPr kumimoji="1" lang="en-US" altLang="ko-KR" sz="850" b="1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MyFont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홈페이지</a:t>
            </a: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(http://35.169.167.3:1024)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접속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&gt;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mr-IN" altLang="ko-KR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USE</a:t>
            </a:r>
            <a:endParaRPr kumimoji="1" lang="en-US" altLang="ko-KR" sz="850" b="1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사용자 입력 이미지를 제출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mr-IN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USE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메뉴에서 ‘파일 선택</a:t>
            </a:r>
            <a:r>
              <a:rPr kumimoji="1" lang="mr-IN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'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을 하고 ‘제출’ 버튼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클릭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---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서버에 사용자 입력을 저장한다</a:t>
            </a:r>
            <a:r>
              <a:rPr kumimoji="1" lang="mr-IN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.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&gt;</a:t>
            </a:r>
            <a:r>
              <a:rPr kumimoji="1" lang="ko-KR" altLang="en-US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mr-IN" altLang="ko-KR" sz="850" b="1" spc="80" dirty="0" err="1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CutImage</a:t>
            </a:r>
            <a:endParaRPr kumimoji="1" lang="en-US" altLang="ko-KR" sz="850" b="1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원하는 라인을 사용자의 이름으로 저장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라인과 사용자의 이름을 입력하고 ‘제출’ 버튼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클릭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---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글씨를 컷하여 사용자의 이름으로 서버에 저장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&gt;</a:t>
            </a:r>
            <a:r>
              <a:rPr kumimoji="1" lang="ko-KR" altLang="en-US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mr-IN" altLang="ko-KR" sz="850" b="1" spc="80" dirty="0" err="1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Train</a:t>
            </a:r>
            <a:r>
              <a:rPr kumimoji="1" lang="mr-IN" altLang="ko-KR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&amp;&amp; TTF</a:t>
            </a:r>
            <a:endParaRPr kumimoji="1" lang="en-US" altLang="ko-KR" sz="850" b="1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mr-IN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CROP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결과를 확인하고 폰트로 제작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mr-IN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‘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제출’ 버튼을 클릭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---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ko-KR" altLang="mr-IN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사용자의 폰트를 제작하고 서버에 저장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&gt;</a:t>
            </a:r>
            <a:r>
              <a:rPr kumimoji="1" lang="ko-KR" altLang="en-US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</a:t>
            </a:r>
            <a:r>
              <a:rPr kumimoji="1" lang="mr-IN" altLang="ko-KR" sz="850" b="1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LIST</a:t>
            </a:r>
            <a:endParaRPr kumimoji="1" lang="en-US" altLang="ko-KR" sz="850" b="1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  <a:p>
            <a:pPr>
              <a:lnSpc>
                <a:spcPts val="1200"/>
              </a:lnSpc>
            </a:pPr>
            <a:r>
              <a:rPr kumimoji="1" lang="en-US" altLang="ko-KR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-</a:t>
            </a:r>
            <a:r>
              <a:rPr kumimoji="1" lang="ko-KR" altLang="en-US" sz="850" spc="80" dirty="0">
                <a:solidFill>
                  <a:srgbClr val="777777"/>
                </a:solidFill>
                <a:latin typeface="NanumBarunGothic" charset="-127"/>
                <a:ea typeface="NanumBarunGothic" charset="-127"/>
                <a:cs typeface="NanumBarunGothic" charset="-127"/>
              </a:rPr>
              <a:t> 생성한 폰트로 글씨 입력해본 후 생성 결과 확인</a:t>
            </a:r>
            <a:endParaRPr kumimoji="1" lang="en-US" altLang="ko-KR" sz="850" spc="80" dirty="0">
              <a:solidFill>
                <a:srgbClr val="777777"/>
              </a:solidFill>
              <a:latin typeface="NanumBarunGothic" charset="-127"/>
              <a:ea typeface="NanumBarunGothic" charset="-127"/>
              <a:cs typeface="NanumBarunGothic" charset="-127"/>
            </a:endParaRPr>
          </a:p>
        </p:txBody>
      </p:sp>
      <p:sp>
        <p:nvSpPr>
          <p:cNvPr id="49" name="TextBox 10"/>
          <p:cNvSpPr txBox="1"/>
          <p:nvPr/>
        </p:nvSpPr>
        <p:spPr>
          <a:xfrm>
            <a:off x="1286556" y="6571582"/>
            <a:ext cx="14360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spc="100" dirty="0">
                <a:solidFill>
                  <a:srgbClr val="4D4D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HOW TO USE</a:t>
            </a:r>
            <a:endParaRPr lang="ko-KR" altLang="en-US" sz="1000" b="1" spc="100" dirty="0">
              <a:solidFill>
                <a:srgbClr val="4D4D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0" name="Straight Connector 56"/>
          <p:cNvCxnSpPr>
            <a:cxnSpLocks/>
          </p:cNvCxnSpPr>
          <p:nvPr/>
        </p:nvCxnSpPr>
        <p:spPr>
          <a:xfrm>
            <a:off x="576071" y="6694692"/>
            <a:ext cx="648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6">
            <a:extLst>
              <a:ext uri="{FF2B5EF4-FFF2-40B4-BE49-F238E27FC236}">
                <a16:creationId xmlns:a16="http://schemas.microsoft.com/office/drawing/2014/main" id="{25DC20E3-9B19-4743-BA09-0C74D776A132}"/>
              </a:ext>
            </a:extLst>
          </p:cNvPr>
          <p:cNvCxnSpPr>
            <a:cxnSpLocks/>
          </p:cNvCxnSpPr>
          <p:nvPr/>
        </p:nvCxnSpPr>
        <p:spPr>
          <a:xfrm>
            <a:off x="2401772" y="6694692"/>
            <a:ext cx="648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그림 56">
            <a:extLst>
              <a:ext uri="{FF2B5EF4-FFF2-40B4-BE49-F238E27FC236}">
                <a16:creationId xmlns:a16="http://schemas.microsoft.com/office/drawing/2014/main" id="{F12362A8-6CB6-4CA7-B5CD-03C54715C17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673" y="6079813"/>
            <a:ext cx="684479" cy="524298"/>
          </a:xfrm>
          <a:prstGeom prst="rect">
            <a:avLst/>
          </a:prstGeom>
        </p:spPr>
      </p:pic>
      <p:sp>
        <p:nvSpPr>
          <p:cNvPr id="58" name="TextBox 86">
            <a:extLst>
              <a:ext uri="{FF2B5EF4-FFF2-40B4-BE49-F238E27FC236}">
                <a16:creationId xmlns:a16="http://schemas.microsoft.com/office/drawing/2014/main" id="{7B045205-88A9-4E63-8332-0EE41C39A983}"/>
              </a:ext>
            </a:extLst>
          </p:cNvPr>
          <p:cNvSpPr txBox="1"/>
          <p:nvPr/>
        </p:nvSpPr>
        <p:spPr>
          <a:xfrm>
            <a:off x="4183655" y="6538969"/>
            <a:ext cx="1534394" cy="2708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spc="100" dirty="0">
                <a:solidFill>
                  <a:srgbClr val="4D4D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APPLICATION PLAN</a:t>
            </a:r>
            <a:endParaRPr lang="ko-KR" altLang="en-US" sz="1000" b="1" spc="100" dirty="0">
              <a:solidFill>
                <a:srgbClr val="4D4D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9" name="Straight Connector 78">
            <a:extLst>
              <a:ext uri="{FF2B5EF4-FFF2-40B4-BE49-F238E27FC236}">
                <a16:creationId xmlns:a16="http://schemas.microsoft.com/office/drawing/2014/main" id="{10933B9A-48E3-4EDA-9349-F2C72143B293}"/>
              </a:ext>
            </a:extLst>
          </p:cNvPr>
          <p:cNvCxnSpPr>
            <a:cxnSpLocks/>
          </p:cNvCxnSpPr>
          <p:nvPr/>
        </p:nvCxnSpPr>
        <p:spPr>
          <a:xfrm>
            <a:off x="3611982" y="6674390"/>
            <a:ext cx="504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78">
            <a:extLst>
              <a:ext uri="{FF2B5EF4-FFF2-40B4-BE49-F238E27FC236}">
                <a16:creationId xmlns:a16="http://schemas.microsoft.com/office/drawing/2014/main" id="{26CB442A-27A3-480C-A33E-D76B888C7DDB}"/>
              </a:ext>
            </a:extLst>
          </p:cNvPr>
          <p:cNvCxnSpPr>
            <a:cxnSpLocks/>
          </p:cNvCxnSpPr>
          <p:nvPr/>
        </p:nvCxnSpPr>
        <p:spPr>
          <a:xfrm>
            <a:off x="5718049" y="6674390"/>
            <a:ext cx="504000" cy="0"/>
          </a:xfrm>
          <a:prstGeom prst="line">
            <a:avLst/>
          </a:prstGeom>
          <a:ln w="25400">
            <a:solidFill>
              <a:srgbClr val="BDBD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그림 60">
            <a:extLst>
              <a:ext uri="{FF2B5EF4-FFF2-40B4-BE49-F238E27FC236}">
                <a16:creationId xmlns:a16="http://schemas.microsoft.com/office/drawing/2014/main" id="{6ABAA40F-C75B-475C-ACEE-82DD3F15380D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356" y="6077775"/>
            <a:ext cx="497996" cy="497996"/>
          </a:xfrm>
          <a:prstGeom prst="rect">
            <a:avLst/>
          </a:prstGeom>
        </p:spPr>
      </p:pic>
      <p:sp>
        <p:nvSpPr>
          <p:cNvPr id="62" name="TextBox 16"/>
          <p:cNvSpPr txBox="1"/>
          <p:nvPr/>
        </p:nvSpPr>
        <p:spPr>
          <a:xfrm>
            <a:off x="2502124" y="4029956"/>
            <a:ext cx="18886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spc="100" dirty="0">
                <a:solidFill>
                  <a:srgbClr val="4D4D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SYSTEM ARCHITECTURE</a:t>
            </a:r>
            <a:endParaRPr lang="ko-KR" altLang="en-US" sz="1000" b="1" spc="100" dirty="0">
              <a:solidFill>
                <a:srgbClr val="4D4D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3" name="그림 62">
            <a:extLst>
              <a:ext uri="{FF2B5EF4-FFF2-40B4-BE49-F238E27FC236}">
                <a16:creationId xmlns:a16="http://schemas.microsoft.com/office/drawing/2014/main" id="{2368778D-96C7-46B7-8652-F5DB7F401AA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998" y="3535053"/>
            <a:ext cx="492758" cy="492758"/>
          </a:xfrm>
          <a:prstGeom prst="rect">
            <a:avLst/>
          </a:prstGeom>
        </p:spPr>
      </p:pic>
      <p:sp>
        <p:nvSpPr>
          <p:cNvPr id="64" name="TextBox 15"/>
          <p:cNvSpPr txBox="1"/>
          <p:nvPr/>
        </p:nvSpPr>
        <p:spPr>
          <a:xfrm>
            <a:off x="2648659" y="958561"/>
            <a:ext cx="15905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spc="100" dirty="0">
                <a:solidFill>
                  <a:srgbClr val="4D4D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CORE TECHNOLOGY</a:t>
            </a:r>
            <a:endParaRPr lang="ko-KR" altLang="en-US" sz="1000" b="1" spc="100" dirty="0">
              <a:solidFill>
                <a:srgbClr val="4D4D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5EEFF6FC-125A-4825-AE95-6086BB53195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401" y="512483"/>
            <a:ext cx="515953" cy="51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07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</TotalTime>
  <Words>379</Words>
  <Application>Microsoft Office PowerPoint</Application>
  <PresentationFormat>A4 Paper (210x297 mm)</PresentationFormat>
  <Paragraphs>44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나눔바른고딕</vt:lpstr>
      <vt:lpstr>Arial</vt:lpstr>
      <vt:lpstr>NanumBarunGothic</vt:lpstr>
      <vt:lpstr>Calibri Light</vt:lpstr>
      <vt:lpstr>Calibri</vt:lpstr>
      <vt:lpstr>Mangal</vt:lpstr>
      <vt:lpstr>맑은 고딕</vt:lpstr>
      <vt:lpstr>Office 테마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Windows 사용자</cp:lastModifiedBy>
  <cp:revision>30</cp:revision>
  <cp:lastPrinted>2018-05-28T07:18:57Z</cp:lastPrinted>
  <dcterms:created xsi:type="dcterms:W3CDTF">2018-05-02T07:27:21Z</dcterms:created>
  <dcterms:modified xsi:type="dcterms:W3CDTF">2018-05-28T07:35:39Z</dcterms:modified>
</cp:coreProperties>
</file>

<file path=docProps/thumbnail.jpeg>
</file>